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5" r:id="rId10"/>
    <p:sldId id="269" r:id="rId11"/>
    <p:sldId id="267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Light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425">
          <p15:clr>
            <a:srgbClr val="9AA0A6"/>
          </p15:clr>
        </p15:guide>
        <p15:guide id="4" orient="horz" pos="1739">
          <p15:clr>
            <a:srgbClr val="9AA0A6"/>
          </p15:clr>
        </p15:guide>
        <p15:guide id="5" orient="horz" pos="2034">
          <p15:clr>
            <a:srgbClr val="9AA0A6"/>
          </p15:clr>
        </p15:guide>
        <p15:guide id="6" orient="horz" pos="682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Pbi5y3ONH46Fjk+XSJ1PRi6aW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DA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778D60-6BDE-47F9-8660-43FF7D4049A0}">
  <a:tblStyle styleId="{45778D60-6BDE-47F9-8660-43FF7D4049A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64" y="48"/>
      </p:cViewPr>
      <p:guideLst>
        <p:guide orient="horz" pos="1620"/>
        <p:guide pos="2880"/>
        <p:guide orient="horz" pos="1425"/>
        <p:guide orient="horz" pos="1739"/>
        <p:guide orient="horz" pos="2034"/>
        <p:guide orient="horz" pos="6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4a78a3a5b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4a78a3a5b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8110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091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Remember to mention: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Awarded applicant(s) will be required to submit data regarding stipends, completion awards, and emergency funds, including amount given out and reasoning.</a:t>
            </a:r>
            <a:endParaRPr dirty="0"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1611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4a78a3a5b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4a78a3a5b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ftr" idx="11"/>
          </p:nvPr>
        </p:nvSpPr>
        <p:spPr>
          <a:xfrm>
            <a:off x="3189615" y="4727313"/>
            <a:ext cx="42816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lco.to/PreApprenticeshi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0.sv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ctrTitle"/>
          </p:nvPr>
        </p:nvSpPr>
        <p:spPr>
          <a:xfrm>
            <a:off x="651900" y="2453750"/>
            <a:ext cx="7840200" cy="1752600"/>
          </a:xfrm>
          <a:prstGeom prst="rect">
            <a:avLst/>
          </a:prstGeom>
          <a:solidFill>
            <a:srgbClr val="9C2B2B"/>
          </a:solidFill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4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Pre-Apprenticeship Program </a:t>
            </a:r>
            <a:br>
              <a:rPr lang="en" sz="4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98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0573" y="937148"/>
            <a:ext cx="2682847" cy="859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/>
          <p:nvPr/>
        </p:nvSpPr>
        <p:spPr>
          <a:xfrm>
            <a:off x="6810700" y="1945975"/>
            <a:ext cx="989100" cy="817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0"/>
          <p:cNvSpPr/>
          <p:nvPr/>
        </p:nvSpPr>
        <p:spPr>
          <a:xfrm>
            <a:off x="4844950" y="2286163"/>
            <a:ext cx="881400" cy="817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0"/>
          <p:cNvSpPr/>
          <p:nvPr/>
        </p:nvSpPr>
        <p:spPr>
          <a:xfrm>
            <a:off x="2995295" y="1940324"/>
            <a:ext cx="881400" cy="817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0"/>
          <p:cNvSpPr/>
          <p:nvPr/>
        </p:nvSpPr>
        <p:spPr>
          <a:xfrm>
            <a:off x="0" y="-5200"/>
            <a:ext cx="9144000" cy="817500"/>
          </a:xfrm>
          <a:prstGeom prst="rect">
            <a:avLst/>
          </a:prstGeom>
          <a:solidFill>
            <a:srgbClr val="E6B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311700" y="181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APPLICATION CHECKLIST</a:t>
            </a:r>
            <a:endParaRPr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646347" y="1159544"/>
            <a:ext cx="450159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+mn-lt"/>
                <a:ea typeface="Roboto"/>
                <a:cs typeface="Roboto"/>
                <a:sym typeface="Roboto"/>
              </a:rPr>
              <a:t>1. </a:t>
            </a:r>
            <a:r>
              <a:rPr lang="en-US" sz="1800" b="1" dirty="0">
                <a:latin typeface="+mn-lt"/>
                <a:ea typeface="Roboto"/>
                <a:cs typeface="Roboto"/>
                <a:sym typeface="Roboto"/>
              </a:rPr>
              <a:t>Read the Request for Applications</a:t>
            </a:r>
            <a:r>
              <a:rPr lang="en-US" sz="1800" b="1" dirty="0">
                <a:latin typeface="Roboto"/>
                <a:ea typeface="Roboto"/>
                <a:cs typeface="Roboto"/>
                <a:sym typeface="Roboto"/>
              </a:rPr>
              <a:t>. </a:t>
            </a:r>
            <a:endParaRPr sz="18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311700" y="1894672"/>
            <a:ext cx="5723878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/>
              <a:t>2. </a:t>
            </a:r>
            <a:r>
              <a:rPr lang="en-US" sz="1800" b="1" dirty="0"/>
              <a:t>Download and Complete the </a:t>
            </a:r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Application.</a:t>
            </a:r>
            <a:endParaRPr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36767E-68B2-30ED-899B-6007EF162875}"/>
              </a:ext>
            </a:extLst>
          </p:cNvPr>
          <p:cNvSpPr txBox="1"/>
          <p:nvPr/>
        </p:nvSpPr>
        <p:spPr>
          <a:xfrm>
            <a:off x="1922166" y="4280760"/>
            <a:ext cx="5165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sng" dirty="0">
                <a:solidFill>
                  <a:srgbClr val="92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https://slco.to/PreApprenticeship</a:t>
            </a:r>
            <a:endParaRPr lang="en-US" sz="2400" b="1" i="0" dirty="0">
              <a:solidFill>
                <a:srgbClr val="92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Google Shape;128;p20">
            <a:extLst>
              <a:ext uri="{FF2B5EF4-FFF2-40B4-BE49-F238E27FC236}">
                <a16:creationId xmlns:a16="http://schemas.microsoft.com/office/drawing/2014/main" id="{6CF07C0F-783F-555F-C56E-0AEC14AA672C}"/>
              </a:ext>
            </a:extLst>
          </p:cNvPr>
          <p:cNvSpPr txBox="1"/>
          <p:nvPr/>
        </p:nvSpPr>
        <p:spPr>
          <a:xfrm>
            <a:off x="593672" y="2580455"/>
            <a:ext cx="7018219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/>
              <a:t>3. </a:t>
            </a:r>
            <a:r>
              <a:rPr lang="en-US" sz="1800" b="1" dirty="0"/>
              <a:t>Download and Complete the Budget &amp; Staffing Template.</a:t>
            </a:r>
            <a:endParaRPr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Google Shape;128;p20">
            <a:extLst>
              <a:ext uri="{FF2B5EF4-FFF2-40B4-BE49-F238E27FC236}">
                <a16:creationId xmlns:a16="http://schemas.microsoft.com/office/drawing/2014/main" id="{50AD498F-6EDF-3D17-D6B3-0B3AE9E8CDAD}"/>
              </a:ext>
            </a:extLst>
          </p:cNvPr>
          <p:cNvSpPr txBox="1"/>
          <p:nvPr/>
        </p:nvSpPr>
        <p:spPr>
          <a:xfrm>
            <a:off x="-573518" y="3246459"/>
            <a:ext cx="7797848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/>
              <a:t>4. </a:t>
            </a:r>
            <a:r>
              <a:rPr lang="en-US" sz="1800" b="1" dirty="0"/>
              <a:t>Submit all Materials Through </a:t>
            </a:r>
            <a:r>
              <a:rPr lang="en-US" sz="1800" b="1" dirty="0" err="1"/>
              <a:t>Smartsheets</a:t>
            </a:r>
            <a:r>
              <a:rPr lang="en-US" sz="1800" b="1" dirty="0"/>
              <a:t>.</a:t>
            </a:r>
            <a:endParaRPr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1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7"/>
          <p:cNvPicPr preferRelativeResize="0"/>
          <p:nvPr/>
        </p:nvPicPr>
        <p:blipFill rotWithShape="1">
          <a:blip r:embed="rId3">
            <a:alphaModFix amt="23000"/>
          </a:blip>
          <a:srcRect/>
          <a:stretch/>
        </p:blipFill>
        <p:spPr>
          <a:xfrm>
            <a:off x="7914576" y="4686300"/>
            <a:ext cx="1104750" cy="3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erson wearing a safety vest&#10;&#10;Description automatically generated with low confidence">
            <a:extLst>
              <a:ext uri="{FF2B5EF4-FFF2-40B4-BE49-F238E27FC236}">
                <a16:creationId xmlns:a16="http://schemas.microsoft.com/office/drawing/2014/main" id="{EF2295D3-D000-F530-527B-E825B2402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94" y="0"/>
            <a:ext cx="10286998" cy="5143499"/>
          </a:xfrm>
          <a:prstGeom prst="rect">
            <a:avLst/>
          </a:prstGeom>
        </p:spPr>
      </p:pic>
      <p:sp>
        <p:nvSpPr>
          <p:cNvPr id="114" name="Google Shape;114;p7"/>
          <p:cNvSpPr/>
          <p:nvPr/>
        </p:nvSpPr>
        <p:spPr>
          <a:xfrm>
            <a:off x="0" y="0"/>
            <a:ext cx="2599200" cy="5143500"/>
          </a:xfrm>
          <a:prstGeom prst="rect">
            <a:avLst/>
          </a:prstGeom>
          <a:solidFill>
            <a:srgbClr val="E6B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235500" y="445025"/>
            <a:ext cx="2094300" cy="4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QUESTIONS &amp; DISCUSSION</a:t>
            </a:r>
            <a:endParaRPr sz="22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13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0" y="0"/>
            <a:ext cx="9144000" cy="817500"/>
          </a:xfrm>
          <a:prstGeom prst="rect">
            <a:avLst/>
          </a:prstGeom>
          <a:solidFill>
            <a:srgbClr val="E6B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CC98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THEORY OF CHANGE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2"/>
          <p:cNvSpPr txBox="1">
            <a:spLocks noGrp="1"/>
          </p:cNvSpPr>
          <p:nvPr>
            <p:ph type="body" idx="1"/>
          </p:nvPr>
        </p:nvSpPr>
        <p:spPr>
          <a:xfrm>
            <a:off x="596100" y="1657426"/>
            <a:ext cx="7951800" cy="22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 sz="2400">
                <a:solidFill>
                  <a:srgbClr val="9C2B2B"/>
                </a:solidFill>
                <a:latin typeface="Roboto"/>
                <a:ea typeface="Roboto"/>
                <a:cs typeface="Roboto"/>
                <a:sym typeface="Roboto"/>
              </a:rPr>
              <a:t>A pre-apprenticeship program will increase accessibility and success in registered apprenticeship programs for lower-income residents resulting in higher rates of job placement and retention in Construction &amp; Building Trades and other high-demand industries. </a:t>
            </a:r>
            <a:endParaRPr sz="2400">
              <a:solidFill>
                <a:srgbClr val="9C2B2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/>
          <p:nvPr/>
        </p:nvSpPr>
        <p:spPr>
          <a:xfrm>
            <a:off x="0" y="0"/>
            <a:ext cx="2599200" cy="5143500"/>
          </a:xfrm>
          <a:prstGeom prst="rect">
            <a:avLst/>
          </a:prstGeom>
          <a:solidFill>
            <a:srgbClr val="E6B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35500" y="445025"/>
            <a:ext cx="2273238" cy="4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PROGRAM </a:t>
            </a:r>
            <a:br>
              <a:rPr lang="en" sz="2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REQUIREMENTS</a:t>
            </a:r>
            <a:endParaRPr sz="22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3" name="Google Shape;73;p3"/>
          <p:cNvPicPr preferRelativeResize="0"/>
          <p:nvPr/>
        </p:nvPicPr>
        <p:blipFill rotWithShape="1">
          <a:blip r:embed="rId3">
            <a:alphaModFix amt="23000"/>
          </a:blip>
          <a:srcRect/>
          <a:stretch/>
        </p:blipFill>
        <p:spPr>
          <a:xfrm>
            <a:off x="7914576" y="4686300"/>
            <a:ext cx="1104750" cy="3449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"/>
          <p:cNvSpPr txBox="1"/>
          <p:nvPr/>
        </p:nvSpPr>
        <p:spPr>
          <a:xfrm>
            <a:off x="3309041" y="716574"/>
            <a:ext cx="5157910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 dirty="0">
                <a:solidFill>
                  <a:srgbClr val="9C2B2B"/>
                </a:solidFill>
                <a:latin typeface="Roboto"/>
                <a:ea typeface="Roboto"/>
                <a:cs typeface="Roboto"/>
                <a:sym typeface="Roboto"/>
              </a:rPr>
              <a:t>Program Participants: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 dirty="0">
                <a:solidFill>
                  <a:srgbClr val="9C2B2B"/>
                </a:solidFill>
                <a:latin typeface="Roboto"/>
                <a:ea typeface="Roboto"/>
                <a:cs typeface="Roboto"/>
                <a:sym typeface="Roboto"/>
              </a:rPr>
              <a:t>At or below 200% </a:t>
            </a:r>
            <a:r>
              <a:rPr lang="en" sz="2000" b="1" dirty="0">
                <a:solidFill>
                  <a:srgbClr val="9C2B2B"/>
                </a:solidFill>
                <a:latin typeface="Roboto"/>
                <a:ea typeface="Roboto"/>
                <a:cs typeface="Roboto"/>
                <a:sym typeface="Roboto"/>
              </a:rPr>
              <a:t>federal poverty guideline</a:t>
            </a:r>
            <a:endParaRPr dirty="0"/>
          </a:p>
          <a:p>
            <a:pPr marL="34290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9C2B2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 dirty="0">
                <a:solidFill>
                  <a:srgbClr val="9C2B2B"/>
                </a:solidFill>
                <a:latin typeface="Roboto"/>
                <a:ea typeface="Roboto"/>
                <a:cs typeface="Roboto"/>
                <a:sym typeface="Roboto"/>
              </a:rPr>
              <a:t>Industry: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1" u="none" strike="noStrike" cap="none" dirty="0">
                <a:solidFill>
                  <a:srgbClr val="9C2B2B"/>
                </a:solidFill>
                <a:latin typeface="Roboto"/>
                <a:ea typeface="Roboto"/>
                <a:cs typeface="Roboto"/>
                <a:sym typeface="Roboto"/>
              </a:rPr>
              <a:t>Must </a:t>
            </a:r>
            <a:r>
              <a:rPr lang="en" sz="2000" b="1" i="0" u="none" strike="noStrike" cap="none" dirty="0">
                <a:solidFill>
                  <a:srgbClr val="9C2B2B"/>
                </a:solidFill>
                <a:latin typeface="Roboto"/>
                <a:ea typeface="Roboto"/>
                <a:cs typeface="Roboto"/>
                <a:sym typeface="Roboto"/>
              </a:rPr>
              <a:t>target Construction &amp; Building Trades</a:t>
            </a:r>
            <a:br>
              <a:rPr lang="en" sz="2000" b="1" dirty="0">
                <a:solidFill>
                  <a:srgbClr val="9C2B2B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000" i="1" dirty="0">
                <a:solidFill>
                  <a:srgbClr val="9C2B2B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en" sz="2000" b="0" i="1" u="none" strike="noStrike" cap="none" dirty="0">
                <a:solidFill>
                  <a:srgbClr val="9C2B2B"/>
                </a:solidFill>
                <a:latin typeface="Roboto"/>
                <a:ea typeface="Roboto"/>
                <a:cs typeface="Roboto"/>
                <a:sym typeface="Roboto"/>
              </a:rPr>
              <a:t>ay </a:t>
            </a:r>
            <a:r>
              <a:rPr lang="en" sz="2000" b="1" i="0" u="none" strike="noStrike" cap="none" dirty="0">
                <a:solidFill>
                  <a:srgbClr val="9C2B2B"/>
                </a:solidFill>
                <a:latin typeface="Roboto"/>
                <a:ea typeface="Roboto"/>
                <a:cs typeface="Roboto"/>
                <a:sym typeface="Roboto"/>
              </a:rPr>
              <a:t>target other in-demand industries through registered apprenticeships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 dirty="0">
                <a:solidFill>
                  <a:srgbClr val="9C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 dirty="0">
                <a:solidFill>
                  <a:srgbClr val="9C2B2B"/>
                </a:solidFill>
                <a:latin typeface="Roboto"/>
                <a:ea typeface="Roboto"/>
                <a:cs typeface="Roboto"/>
                <a:sym typeface="Roboto"/>
              </a:rPr>
              <a:t>Length: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 dirty="0">
                <a:solidFill>
                  <a:srgbClr val="9C2B2B"/>
                </a:solidFill>
                <a:latin typeface="Roboto"/>
                <a:ea typeface="Roboto"/>
                <a:cs typeface="Roboto"/>
                <a:sym typeface="Roboto"/>
              </a:rPr>
              <a:t>Minimum of 6-weeks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4" descr="Cheers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410" y="1211402"/>
            <a:ext cx="1234440" cy="123444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"/>
          <p:cNvSpPr txBox="1"/>
          <p:nvPr/>
        </p:nvSpPr>
        <p:spPr>
          <a:xfrm>
            <a:off x="644393" y="2594792"/>
            <a:ext cx="2419500" cy="167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 dirty="0">
                <a:solidFill>
                  <a:srgbClr val="800000"/>
                </a:solidFill>
                <a:latin typeface="Roboto"/>
                <a:ea typeface="Roboto"/>
                <a:cs typeface="Roboto"/>
                <a:sym typeface="Roboto"/>
              </a:rPr>
              <a:t>Wrap-around Services</a:t>
            </a:r>
            <a:r>
              <a:rPr lang="en" sz="1100" b="1" i="0" u="none" strike="noStrike" cap="none" dirty="0">
                <a:solidFill>
                  <a:srgbClr val="8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" sz="11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help individuals succeed in a pre-apprenticeship and apprenticeship program</a:t>
            </a:r>
            <a:r>
              <a:rPr lang="en" sz="1100" dirty="0">
                <a:latin typeface="Roboto"/>
                <a:ea typeface="Roboto"/>
                <a:cs typeface="Roboto"/>
                <a:sym typeface="Roboto"/>
              </a:rPr>
              <a:t> including but not limited to </a:t>
            </a:r>
            <a:r>
              <a:rPr lang="en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food support, housing assistance, medical care</a:t>
            </a:r>
            <a:r>
              <a:rPr lang="en" sz="1100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transportation, childcare, and mental health support</a:t>
            </a:r>
            <a:r>
              <a:rPr lang="en" sz="11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rgbClr val="8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4"/>
          <p:cNvSpPr txBox="1"/>
          <p:nvPr/>
        </p:nvSpPr>
        <p:spPr>
          <a:xfrm>
            <a:off x="3459273" y="2571750"/>
            <a:ext cx="2419500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" sz="1400" b="1" i="0" u="none" strike="noStrike" cap="none" dirty="0">
                <a:solidFill>
                  <a:srgbClr val="800000"/>
                </a:solidFill>
                <a:latin typeface="Roboto"/>
                <a:ea typeface="Roboto"/>
                <a:cs typeface="Roboto"/>
                <a:sym typeface="Roboto"/>
              </a:rPr>
              <a:t>Academic and Employability Skills</a:t>
            </a:r>
            <a:r>
              <a:rPr lang="en" sz="1100" b="1" i="0" u="none" strike="noStrike" cap="none" dirty="0">
                <a:solidFill>
                  <a:srgbClr val="800000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br>
              <a:rPr lang="en" sz="1100" b="1" i="0" u="none" strike="noStrike" cap="none" dirty="0">
                <a:solidFill>
                  <a:srgbClr val="8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include any academic and soft skills preparation for entering an apprenticeship program including but not limited to: algebra, geometry, reading, writing, English skills, GED completion, interview preparation, </a:t>
            </a:r>
            <a:r>
              <a:rPr lang="en" sz="1100" dirty="0">
                <a:latin typeface="Roboto"/>
                <a:ea typeface="Roboto"/>
                <a:cs typeface="Roboto"/>
                <a:sym typeface="Roboto"/>
              </a:rPr>
              <a:t>resume </a:t>
            </a:r>
            <a:r>
              <a:rPr lang="en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building, and financial literacy.</a:t>
            </a:r>
            <a:endParaRPr sz="12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2" name="Google Shape;82;p4" descr="Construction worker femal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2674" y="1211408"/>
            <a:ext cx="1327534" cy="132753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4"/>
          <p:cNvSpPr txBox="1"/>
          <p:nvPr/>
        </p:nvSpPr>
        <p:spPr>
          <a:xfrm>
            <a:off x="6286171" y="2594792"/>
            <a:ext cx="2419500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 dirty="0">
                <a:solidFill>
                  <a:srgbClr val="800000"/>
                </a:solidFill>
                <a:latin typeface="Roboto"/>
                <a:ea typeface="Roboto"/>
                <a:cs typeface="Roboto"/>
                <a:sym typeface="Roboto"/>
              </a:rPr>
              <a:t>Career Training and Exposure: </a:t>
            </a:r>
            <a:endParaRPr dirty="0"/>
          </a:p>
          <a:p>
            <a:pPr lvl="0"/>
            <a:r>
              <a:rPr lang="en" sz="1100" dirty="0"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rovide individuals with exposure to careers in the Construction and Building Trades. This can be through field experiences, in-class presentation, and/</a:t>
            </a:r>
            <a:r>
              <a:rPr lang="en" sz="1100" dirty="0">
                <a:latin typeface="Roboto"/>
                <a:ea typeface="Roboto"/>
                <a:cs typeface="Roboto"/>
                <a:sym typeface="Roboto"/>
              </a:rPr>
              <a:t>or mentorship</a:t>
            </a:r>
            <a:r>
              <a:rPr lang="en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Must include exposure to a minimum of six </a:t>
            </a:r>
            <a:r>
              <a:rPr lang="en" sz="1100" dirty="0">
                <a:latin typeface="Roboto"/>
                <a:ea typeface="Roboto"/>
                <a:cs typeface="Roboto"/>
                <a:sym typeface="Roboto"/>
              </a:rPr>
              <a:t>construction and building trade</a:t>
            </a:r>
            <a:r>
              <a:rPr lang="en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occupations.</a:t>
            </a:r>
            <a:endParaRPr sz="11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4" name="Google Shape;84;p4" descr="Professor femal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96542" y="1211402"/>
            <a:ext cx="1234440" cy="123444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"/>
          <p:cNvSpPr/>
          <p:nvPr/>
        </p:nvSpPr>
        <p:spPr>
          <a:xfrm>
            <a:off x="0" y="0"/>
            <a:ext cx="9144000" cy="817500"/>
          </a:xfrm>
          <a:prstGeom prst="rect">
            <a:avLst/>
          </a:prstGeom>
          <a:solidFill>
            <a:srgbClr val="E6B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CC98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PROGRAM COMPONENTS </a:t>
            </a:r>
            <a:endParaRPr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4" descr="Money envelope with solid fill"/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634634" y="1106379"/>
            <a:ext cx="1234440" cy="123444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"/>
          <p:cNvSpPr txBox="1"/>
          <p:nvPr/>
        </p:nvSpPr>
        <p:spPr>
          <a:xfrm>
            <a:off x="945508" y="1106379"/>
            <a:ext cx="4177515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 dirty="0">
                <a:solidFill>
                  <a:srgbClr val="800000"/>
                </a:solidFill>
                <a:latin typeface="Roboto"/>
                <a:ea typeface="Roboto"/>
                <a:cs typeface="Roboto"/>
                <a:sym typeface="Roboto"/>
              </a:rPr>
              <a:t>Stipends:</a:t>
            </a:r>
            <a:endParaRPr lang="en" sz="1800" dirty="0">
              <a:latin typeface="Roboto"/>
              <a:ea typeface="Roboto"/>
              <a:cs typeface="Roboto"/>
              <a:sym typeface="Roboto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Weekly or monthly </a:t>
            </a:r>
            <a:endParaRPr lang="en-US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Covers lost wages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Incentive for 100% attendance and engagement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Supports a successful transition into a registered apprenticeship program</a:t>
            </a:r>
          </a:p>
        </p:txBody>
      </p:sp>
      <p:pic>
        <p:nvPicPr>
          <p:cNvPr id="82" name="Google Shape;82;p4" descr="Coins with solid fill"/>
          <p:cNvPicPr preferRelativeResize="0"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036250" y="3162163"/>
            <a:ext cx="998016" cy="11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4"/>
          <p:cNvSpPr txBox="1"/>
          <p:nvPr/>
        </p:nvSpPr>
        <p:spPr>
          <a:xfrm>
            <a:off x="4143371" y="2893354"/>
            <a:ext cx="3770890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800000"/>
                </a:solidFill>
                <a:latin typeface="Roboto"/>
                <a:ea typeface="Roboto"/>
                <a:cs typeface="Roboto"/>
                <a:sym typeface="Roboto"/>
              </a:rPr>
              <a:t>Emergency Fund: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Fund for one time emergencies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Covers program-related supplies, test and certification </a:t>
            </a: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fees, or other  significant financial barriers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Funds are at the discretion of awarded applicant </a:t>
            </a:r>
            <a:endParaRPr lang="en-US" b="1" dirty="0">
              <a:solidFill>
                <a:srgbClr val="8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0" y="0"/>
            <a:ext cx="9144000" cy="817500"/>
          </a:xfrm>
          <a:prstGeom prst="rect">
            <a:avLst/>
          </a:prstGeom>
          <a:solidFill>
            <a:srgbClr val="E6B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highlight>
                <a:srgbClr val="CC98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311700" y="11199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STIPENDS &amp; EMERGENCY FUND</a:t>
            </a:r>
            <a:endParaRPr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47255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0B54A6D-A095-B7D4-6237-43B3BF662C80}"/>
              </a:ext>
            </a:extLst>
          </p:cNvPr>
          <p:cNvSpPr/>
          <p:nvPr/>
        </p:nvSpPr>
        <p:spPr>
          <a:xfrm>
            <a:off x="4577893" y="2799001"/>
            <a:ext cx="1434613" cy="1197049"/>
          </a:xfrm>
          <a:prstGeom prst="roundRect">
            <a:avLst/>
          </a:prstGeom>
          <a:noFill/>
          <a:ln>
            <a:solidFill>
              <a:srgbClr val="D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6CA373A-6C28-AF20-9EB1-FCCF5A14E856}"/>
              </a:ext>
            </a:extLst>
          </p:cNvPr>
          <p:cNvSpPr/>
          <p:nvPr/>
        </p:nvSpPr>
        <p:spPr>
          <a:xfrm>
            <a:off x="7194002" y="2799000"/>
            <a:ext cx="1434614" cy="1197049"/>
          </a:xfrm>
          <a:prstGeom prst="roundRect">
            <a:avLst/>
          </a:prstGeom>
          <a:noFill/>
          <a:ln>
            <a:solidFill>
              <a:srgbClr val="D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Google Shape;91;p5"/>
          <p:cNvSpPr txBox="1"/>
          <p:nvPr/>
        </p:nvSpPr>
        <p:spPr>
          <a:xfrm>
            <a:off x="442024" y="1484087"/>
            <a:ext cx="3417163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Applicants are encouraged to apply as a </a:t>
            </a: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Coalition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of partners to provide all three </a:t>
            </a: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Program Components. </a:t>
            </a:r>
            <a:endParaRPr sz="16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5"/>
          <p:cNvSpPr/>
          <p:nvPr/>
        </p:nvSpPr>
        <p:spPr>
          <a:xfrm>
            <a:off x="0" y="0"/>
            <a:ext cx="9144000" cy="817500"/>
          </a:xfrm>
          <a:prstGeom prst="rect">
            <a:avLst/>
          </a:prstGeom>
          <a:solidFill>
            <a:srgbClr val="E6B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CC98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PROGRAM ECOSYSTEM</a:t>
            </a:r>
            <a:endParaRPr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5"/>
          <p:cNvSpPr txBox="1"/>
          <p:nvPr/>
        </p:nvSpPr>
        <p:spPr>
          <a:xfrm>
            <a:off x="4534446" y="1016946"/>
            <a:ext cx="262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9C2B2B"/>
                </a:solidFill>
                <a:latin typeface="Roboto"/>
                <a:ea typeface="Roboto"/>
                <a:cs typeface="Roboto"/>
                <a:sym typeface="Roboto"/>
              </a:rPr>
              <a:t>Advisory Council</a:t>
            </a:r>
            <a:endParaRPr dirty="0"/>
          </a:p>
        </p:txBody>
      </p:sp>
      <p:sp>
        <p:nvSpPr>
          <p:cNvPr id="95" name="Google Shape;95;p5"/>
          <p:cNvSpPr txBox="1"/>
          <p:nvPr/>
        </p:nvSpPr>
        <p:spPr>
          <a:xfrm>
            <a:off x="4545350" y="1495270"/>
            <a:ext cx="4083265" cy="1089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Roboto"/>
                <a:ea typeface="Roboto"/>
                <a:cs typeface="Roboto"/>
                <a:sym typeface="Roboto"/>
              </a:rPr>
              <a:t>Ensures program aligns with industry needs. Advisory Council includes at least two apprenticeship </a:t>
            </a:r>
            <a:r>
              <a:rPr lang="en" sz="1300" b="1" dirty="0">
                <a:latin typeface="Roboto"/>
                <a:ea typeface="Roboto"/>
                <a:cs typeface="Roboto"/>
                <a:sym typeface="Roboto"/>
              </a:rPr>
              <a:t>employer sponsors </a:t>
            </a:r>
            <a:r>
              <a:rPr lang="en" sz="1300" dirty="0">
                <a:latin typeface="Roboto"/>
                <a:ea typeface="Roboto"/>
                <a:cs typeface="Roboto"/>
                <a:sym typeface="Roboto"/>
              </a:rPr>
              <a:t>and at least two </a:t>
            </a:r>
            <a:r>
              <a:rPr lang="en" sz="1300" b="1" dirty="0">
                <a:latin typeface="Roboto"/>
                <a:ea typeface="Roboto"/>
                <a:cs typeface="Roboto"/>
                <a:sym typeface="Roboto"/>
              </a:rPr>
              <a:t>industry partners</a:t>
            </a:r>
            <a:r>
              <a:rPr lang="en" sz="1300" dirty="0">
                <a:latin typeface="Roboto"/>
                <a:ea typeface="Roboto"/>
                <a:cs typeface="Roboto"/>
                <a:sym typeface="Roboto"/>
              </a:rPr>
              <a:t>.  </a:t>
            </a:r>
            <a:endParaRPr sz="15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5"/>
          <p:cNvSpPr txBox="1">
            <a:spLocks noGrp="1"/>
          </p:cNvSpPr>
          <p:nvPr>
            <p:ph type="ctrTitle" idx="4294967295"/>
          </p:nvPr>
        </p:nvSpPr>
        <p:spPr>
          <a:xfrm>
            <a:off x="4619794" y="1478221"/>
            <a:ext cx="1494300" cy="18600"/>
          </a:xfrm>
          <a:prstGeom prst="rect">
            <a:avLst/>
          </a:prstGeom>
          <a:solidFill>
            <a:srgbClr val="9C2B2B"/>
          </a:solidFill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8181"/>
              <a:buNone/>
            </a:pPr>
            <a:r>
              <a:rPr lang="en" sz="4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br>
              <a:rPr lang="en" sz="4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98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442027" y="1006794"/>
            <a:ext cx="262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9C2B2B"/>
                </a:solidFill>
                <a:latin typeface="Roboto"/>
                <a:ea typeface="Roboto"/>
                <a:cs typeface="Roboto"/>
                <a:sym typeface="Roboto"/>
              </a:rPr>
              <a:t>Coalition</a:t>
            </a:r>
            <a:endParaRPr dirty="0"/>
          </a:p>
        </p:txBody>
      </p:sp>
      <p:sp>
        <p:nvSpPr>
          <p:cNvPr id="101" name="Google Shape;101;p5"/>
          <p:cNvSpPr txBox="1">
            <a:spLocks noGrp="1"/>
          </p:cNvSpPr>
          <p:nvPr>
            <p:ph type="ctrTitle" idx="4294967295"/>
          </p:nvPr>
        </p:nvSpPr>
        <p:spPr>
          <a:xfrm>
            <a:off x="527375" y="1468069"/>
            <a:ext cx="1494300" cy="18600"/>
          </a:xfrm>
          <a:prstGeom prst="rect">
            <a:avLst/>
          </a:prstGeom>
          <a:solidFill>
            <a:srgbClr val="9C2B2B"/>
          </a:solidFill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8181"/>
              <a:buNone/>
            </a:pPr>
            <a:r>
              <a:rPr lang="en" sz="4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br>
              <a:rPr lang="en" sz="4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98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" name="Google Shape;97;p5" descr="Office worker male with solid fill">
            <a:extLst>
              <a:ext uri="{FF2B5EF4-FFF2-40B4-BE49-F238E27FC236}">
                <a16:creationId xmlns:a16="http://schemas.microsoft.com/office/drawing/2014/main" id="{D4ECBD0A-04A2-C4A9-272C-41B3069FFF32}"/>
              </a:ext>
            </a:extLst>
          </p:cNvPr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95383" y="2856945"/>
            <a:ext cx="739570" cy="7395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8154570-46E2-3E7C-1B55-5BF894F465E3}"/>
              </a:ext>
            </a:extLst>
          </p:cNvPr>
          <p:cNvGrpSpPr/>
          <p:nvPr/>
        </p:nvGrpSpPr>
        <p:grpSpPr>
          <a:xfrm>
            <a:off x="-12101" y="2569557"/>
            <a:ext cx="3794589" cy="1774051"/>
            <a:chOff x="4559082" y="1446841"/>
            <a:chExt cx="3794589" cy="177405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4216F34-03AA-4E07-0785-2B186237E049}"/>
                </a:ext>
              </a:extLst>
            </p:cNvPr>
            <p:cNvSpPr/>
            <p:nvPr/>
          </p:nvSpPr>
          <p:spPr>
            <a:xfrm>
              <a:off x="5887790" y="1543955"/>
              <a:ext cx="1380573" cy="1380573"/>
            </a:xfrm>
            <a:prstGeom prst="ellipse">
              <a:avLst/>
            </a:prstGeom>
            <a:noFill/>
            <a:ln w="25400" cap="rnd" cmpd="sng">
              <a:solidFill>
                <a:srgbClr val="DAB000">
                  <a:alpha val="50000"/>
                </a:srgbClr>
              </a:solidFill>
              <a:prstDash val="lgDash"/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148630"/>
                        <a:gd name="connsiteY0" fmla="*/ 1074315 h 2148630"/>
                        <a:gd name="connsiteX1" fmla="*/ 1074315 w 2148630"/>
                        <a:gd name="connsiteY1" fmla="*/ 0 h 2148630"/>
                        <a:gd name="connsiteX2" fmla="*/ 2148630 w 2148630"/>
                        <a:gd name="connsiteY2" fmla="*/ 1074315 h 2148630"/>
                        <a:gd name="connsiteX3" fmla="*/ 1074315 w 2148630"/>
                        <a:gd name="connsiteY3" fmla="*/ 2148630 h 2148630"/>
                        <a:gd name="connsiteX4" fmla="*/ 0 w 2148630"/>
                        <a:gd name="connsiteY4" fmla="*/ 1074315 h 21486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48630" h="2148630" extrusionOk="0">
                          <a:moveTo>
                            <a:pt x="0" y="1074315"/>
                          </a:moveTo>
                          <a:cubicBezTo>
                            <a:pt x="-111418" y="412262"/>
                            <a:pt x="370688" y="41397"/>
                            <a:pt x="1074315" y="0"/>
                          </a:cubicBezTo>
                          <a:cubicBezTo>
                            <a:pt x="1712222" y="9385"/>
                            <a:pt x="1977824" y="486418"/>
                            <a:pt x="2148630" y="1074315"/>
                          </a:cubicBezTo>
                          <a:cubicBezTo>
                            <a:pt x="2107203" y="1708098"/>
                            <a:pt x="1651620" y="2237197"/>
                            <a:pt x="1074315" y="2148630"/>
                          </a:cubicBezTo>
                          <a:cubicBezTo>
                            <a:pt x="360431" y="2082671"/>
                            <a:pt x="138682" y="1733906"/>
                            <a:pt x="0" y="107431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oogle Shape;79;p4" descr="Cheers with solid fill">
              <a:extLst>
                <a:ext uri="{FF2B5EF4-FFF2-40B4-BE49-F238E27FC236}">
                  <a16:creationId xmlns:a16="http://schemas.microsoft.com/office/drawing/2014/main" id="{03B64117-9F8F-33F7-7927-464F14EC8F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5464336" y="1681000"/>
              <a:ext cx="785750" cy="785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80;p4">
              <a:extLst>
                <a:ext uri="{FF2B5EF4-FFF2-40B4-BE49-F238E27FC236}">
                  <a16:creationId xmlns:a16="http://schemas.microsoft.com/office/drawing/2014/main" id="{E3865AB7-03C6-0E69-51F7-987533CBD63C}"/>
                </a:ext>
              </a:extLst>
            </p:cNvPr>
            <p:cNvSpPr txBox="1"/>
            <p:nvPr/>
          </p:nvSpPr>
          <p:spPr>
            <a:xfrm flipH="1">
              <a:off x="4559082" y="1838158"/>
              <a:ext cx="1182701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 dirty="0">
                  <a:solidFill>
                    <a:srgbClr val="800000"/>
                  </a:solidFill>
                  <a:latin typeface="Roboto"/>
                  <a:ea typeface="Roboto"/>
                  <a:cs typeface="Roboto"/>
                  <a:sym typeface="Roboto"/>
                </a:rPr>
                <a:t>Wrap-around Services</a:t>
              </a:r>
            </a:p>
          </p:txBody>
        </p:sp>
        <p:sp>
          <p:nvSpPr>
            <p:cNvPr id="6" name="Google Shape;81;p4">
              <a:extLst>
                <a:ext uri="{FF2B5EF4-FFF2-40B4-BE49-F238E27FC236}">
                  <a16:creationId xmlns:a16="http://schemas.microsoft.com/office/drawing/2014/main" id="{94E88044-8507-5F4A-01C4-CA9E9F48D2FC}"/>
                </a:ext>
              </a:extLst>
            </p:cNvPr>
            <p:cNvSpPr txBox="1"/>
            <p:nvPr/>
          </p:nvSpPr>
          <p:spPr>
            <a:xfrm flipH="1">
              <a:off x="7170970" y="1446841"/>
              <a:ext cx="1182701" cy="507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" sz="900" b="1" i="0" u="none" strike="noStrike" cap="none" dirty="0">
                  <a:solidFill>
                    <a:srgbClr val="800000"/>
                  </a:solidFill>
                  <a:latin typeface="Roboto"/>
                  <a:ea typeface="Roboto"/>
                  <a:cs typeface="Roboto"/>
                  <a:sym typeface="Roboto"/>
                </a:rPr>
                <a:t>Academic and Employability Skills</a:t>
              </a:r>
              <a:endParaRPr sz="9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7" name="Google Shape;82;p4" descr="Construction worker female with solid fill">
              <a:extLst>
                <a:ext uri="{FF2B5EF4-FFF2-40B4-BE49-F238E27FC236}">
                  <a16:creationId xmlns:a16="http://schemas.microsoft.com/office/drawing/2014/main" id="{5342E058-CD27-E277-4085-6B795698F21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6336721" y="2375885"/>
              <a:ext cx="845007" cy="8450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3;p4">
              <a:extLst>
                <a:ext uri="{FF2B5EF4-FFF2-40B4-BE49-F238E27FC236}">
                  <a16:creationId xmlns:a16="http://schemas.microsoft.com/office/drawing/2014/main" id="{F2D9DD0A-3FED-8704-6344-1C0005A444E7}"/>
                </a:ext>
              </a:extLst>
            </p:cNvPr>
            <p:cNvSpPr txBox="1"/>
            <p:nvPr/>
          </p:nvSpPr>
          <p:spPr>
            <a:xfrm flipH="1">
              <a:off x="6931571" y="2769409"/>
              <a:ext cx="1182701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 dirty="0">
                  <a:solidFill>
                    <a:srgbClr val="800000"/>
                  </a:solidFill>
                  <a:latin typeface="Roboto"/>
                  <a:ea typeface="Roboto"/>
                  <a:cs typeface="Roboto"/>
                  <a:sym typeface="Roboto"/>
                </a:rPr>
                <a:t>Career Training and Exposure</a:t>
              </a:r>
              <a:endParaRPr sz="9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9" name="Google Shape;84;p4" descr="Professor female with solid fill">
              <a:extLst>
                <a:ext uri="{FF2B5EF4-FFF2-40B4-BE49-F238E27FC236}">
                  <a16:creationId xmlns:a16="http://schemas.microsoft.com/office/drawing/2014/main" id="{A6ACADD0-9076-CCFB-BBC3-056AF603672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6785064" y="1467246"/>
              <a:ext cx="785750" cy="785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Google Shape;122;p20" descr="Construction worker male with solid fill">
            <a:extLst>
              <a:ext uri="{FF2B5EF4-FFF2-40B4-BE49-F238E27FC236}">
                <a16:creationId xmlns:a16="http://schemas.microsoft.com/office/drawing/2014/main" id="{E14B9427-A0A3-B256-A4C5-66A6EB815CF8}"/>
              </a:ext>
            </a:extLst>
          </p:cNvPr>
          <p:cNvPicPr preferRelativeResize="0"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897148" y="3025184"/>
            <a:ext cx="739571" cy="739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phic 13" descr="Handshake with solid fill">
            <a:extLst>
              <a:ext uri="{FF2B5EF4-FFF2-40B4-BE49-F238E27FC236}">
                <a16:creationId xmlns:a16="http://schemas.microsoft.com/office/drawing/2014/main" id="{EDDC281A-CEDF-C55F-96AE-49D7D0F1E0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037639" y="3034390"/>
            <a:ext cx="1101949" cy="1101949"/>
          </a:xfrm>
          <a:prstGeom prst="rect">
            <a:avLst/>
          </a:prstGeom>
        </p:spPr>
      </p:pic>
      <p:pic>
        <p:nvPicPr>
          <p:cNvPr id="16" name="Google Shape;82;p4" descr="Construction worker female with solid fill">
            <a:extLst>
              <a:ext uri="{FF2B5EF4-FFF2-40B4-BE49-F238E27FC236}">
                <a16:creationId xmlns:a16="http://schemas.microsoft.com/office/drawing/2014/main" id="{A5503E12-CF54-4D6B-0B15-D043E311C4C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4487613" y="3162338"/>
            <a:ext cx="739571" cy="7395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63B1D97-3BA2-DBD9-B01E-242541BDAE36}"/>
              </a:ext>
            </a:extLst>
          </p:cNvPr>
          <p:cNvSpPr/>
          <p:nvPr/>
        </p:nvSpPr>
        <p:spPr>
          <a:xfrm>
            <a:off x="7480986" y="2925801"/>
            <a:ext cx="836811" cy="836811"/>
          </a:xfrm>
          <a:prstGeom prst="ellipse">
            <a:avLst/>
          </a:prstGeom>
          <a:noFill/>
          <a:ln w="25400" cap="rnd" cmpd="sng">
            <a:solidFill>
              <a:srgbClr val="DAB000">
                <a:alpha val="50000"/>
              </a:srgbClr>
            </a:solidFill>
            <a:prstDash val="lgDash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148630"/>
                      <a:gd name="connsiteY0" fmla="*/ 1074315 h 2148630"/>
                      <a:gd name="connsiteX1" fmla="*/ 1074315 w 2148630"/>
                      <a:gd name="connsiteY1" fmla="*/ 0 h 2148630"/>
                      <a:gd name="connsiteX2" fmla="*/ 2148630 w 2148630"/>
                      <a:gd name="connsiteY2" fmla="*/ 1074315 h 2148630"/>
                      <a:gd name="connsiteX3" fmla="*/ 1074315 w 2148630"/>
                      <a:gd name="connsiteY3" fmla="*/ 2148630 h 2148630"/>
                      <a:gd name="connsiteX4" fmla="*/ 0 w 2148630"/>
                      <a:gd name="connsiteY4" fmla="*/ 1074315 h 2148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48630" h="2148630" extrusionOk="0">
                        <a:moveTo>
                          <a:pt x="0" y="1074315"/>
                        </a:moveTo>
                        <a:cubicBezTo>
                          <a:pt x="-111418" y="412262"/>
                          <a:pt x="370688" y="41397"/>
                          <a:pt x="1074315" y="0"/>
                        </a:cubicBezTo>
                        <a:cubicBezTo>
                          <a:pt x="1712222" y="9385"/>
                          <a:pt x="1977824" y="486418"/>
                          <a:pt x="2148630" y="1074315"/>
                        </a:cubicBezTo>
                        <a:cubicBezTo>
                          <a:pt x="2107203" y="1708098"/>
                          <a:pt x="1651620" y="2237197"/>
                          <a:pt x="1074315" y="2148630"/>
                        </a:cubicBezTo>
                        <a:cubicBezTo>
                          <a:pt x="360431" y="2082671"/>
                          <a:pt x="138682" y="1733906"/>
                          <a:pt x="0" y="107431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oogle Shape;79;p4" descr="Cheers with solid fill">
            <a:extLst>
              <a:ext uri="{FF2B5EF4-FFF2-40B4-BE49-F238E27FC236}">
                <a16:creationId xmlns:a16="http://schemas.microsoft.com/office/drawing/2014/main" id="{32909E72-5AB1-81D7-36C8-EE99E9636D0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44102" y="3061629"/>
            <a:ext cx="524710" cy="52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82;p4" descr="Construction worker female with solid fill">
            <a:extLst>
              <a:ext uri="{FF2B5EF4-FFF2-40B4-BE49-F238E27FC236}">
                <a16:creationId xmlns:a16="http://schemas.microsoft.com/office/drawing/2014/main" id="{829C70F7-F6A3-323D-B164-DE6DA8F00A8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764557" y="3504334"/>
            <a:ext cx="512186" cy="512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84;p4" descr="Professor female with solid fill">
            <a:extLst>
              <a:ext uri="{FF2B5EF4-FFF2-40B4-BE49-F238E27FC236}">
                <a16:creationId xmlns:a16="http://schemas.microsoft.com/office/drawing/2014/main" id="{9BED5BE4-4987-4984-B18D-25534A826BF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8127440" y="2843609"/>
            <a:ext cx="476269" cy="47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/>
          <p:nvPr/>
        </p:nvSpPr>
        <p:spPr>
          <a:xfrm>
            <a:off x="0" y="0"/>
            <a:ext cx="9144000" cy="817500"/>
          </a:xfrm>
          <a:prstGeom prst="rect">
            <a:avLst/>
          </a:prstGeom>
          <a:solidFill>
            <a:srgbClr val="E6B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CC98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PROGRAM GOALS</a:t>
            </a:r>
            <a:endParaRPr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08" name="Google Shape;108;p6"/>
          <p:cNvGraphicFramePr/>
          <p:nvPr>
            <p:extLst>
              <p:ext uri="{D42A27DB-BD31-4B8C-83A1-F6EECF244321}">
                <p14:modId xmlns:p14="http://schemas.microsoft.com/office/powerpoint/2010/main" val="1750038104"/>
              </p:ext>
            </p:extLst>
          </p:nvPr>
        </p:nvGraphicFramePr>
        <p:xfrm>
          <a:off x="1092425" y="1360047"/>
          <a:ext cx="6959150" cy="3022579"/>
        </p:xfrm>
        <a:graphic>
          <a:graphicData uri="http://schemas.openxmlformats.org/drawingml/2006/table">
            <a:tbl>
              <a:tblPr>
                <a:noFill/>
                <a:tableStyleId>{45778D60-6BDE-47F9-8660-43FF7D4049A0}</a:tableStyleId>
              </a:tblPr>
              <a:tblGrid>
                <a:gridCol w="342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Programmatic Goals</a:t>
                      </a:r>
                      <a:endParaRPr sz="12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C2B2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2B2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C2B2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C2B2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2B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Evaluation Goals</a:t>
                      </a:r>
                      <a:endParaRPr sz="12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C2B2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2B2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C2B2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C2B2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2B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375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Participant placement in Registered Apprenticeship Programs, increasing participants’ economic mobility and stability.</a:t>
                      </a:r>
                      <a:b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endParaRPr lang="en" sz="1200" u="none" strike="noStrike" cap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Meet the demand for workers in the construction and building trades and other high-demand industries through increased labor readiness and retention.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C2B2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2B2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C2B2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C2B2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Conduct a rigorous evaluation to understand change in participant</a:t>
                      </a:r>
                      <a:r>
                        <a:rPr lang="en" sz="1200" b="1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income </a:t>
                      </a:r>
                      <a: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before and after the program. </a:t>
                      </a:r>
                      <a:b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endParaRPr lang="en" sz="1200" u="none" strike="noStrike" cap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7145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Determine the utilization and impacts of the programmatic components, alone and in combination, for their impacts on:</a:t>
                      </a:r>
                    </a:p>
                    <a:p>
                      <a:pPr marL="45720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program retention and completion,</a:t>
                      </a:r>
                    </a:p>
                    <a:p>
                      <a:pPr marL="45720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apprenticeship placement, and</a:t>
                      </a:r>
                    </a:p>
                    <a:p>
                      <a:pPr marL="45720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apprenticeship retention &amp; completion.</a:t>
                      </a:r>
                      <a:endParaRPr lang="en-US" sz="1200" u="none" strike="noStrike" cap="none" dirty="0"/>
                    </a:p>
                    <a:p>
                      <a:pPr marL="17145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endParaRPr sz="1200" u="none" strike="noStrike" cap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C2B2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2B2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C2B2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C2B2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/>
          <p:nvPr/>
        </p:nvSpPr>
        <p:spPr>
          <a:xfrm>
            <a:off x="3285077" y="587075"/>
            <a:ext cx="22068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6400" b="1" i="0" u="none" strike="noStrike" cap="none" dirty="0">
                <a:solidFill>
                  <a:srgbClr val="920000"/>
                </a:solidFill>
                <a:latin typeface="Roboto"/>
                <a:ea typeface="Roboto"/>
                <a:cs typeface="Roboto"/>
                <a:sym typeface="Roboto"/>
              </a:rPr>
              <a:t>200+</a:t>
            </a:r>
            <a:endParaRPr sz="6400" b="1" i="0" u="none" strike="noStrike" cap="none" dirty="0">
              <a:solidFill>
                <a:srgbClr val="92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7"/>
          <p:cNvSpPr/>
          <p:nvPr/>
        </p:nvSpPr>
        <p:spPr>
          <a:xfrm>
            <a:off x="0" y="0"/>
            <a:ext cx="2599200" cy="5143500"/>
          </a:xfrm>
          <a:prstGeom prst="rect">
            <a:avLst/>
          </a:prstGeom>
          <a:solidFill>
            <a:srgbClr val="E6B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235500" y="445025"/>
            <a:ext cx="2094300" cy="4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PROGRAM </a:t>
            </a:r>
            <a:br>
              <a:rPr lang="en" sz="2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OUTPUTS</a:t>
            </a:r>
            <a:endParaRPr sz="22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6" name="Google Shape;116;p7"/>
          <p:cNvPicPr preferRelativeResize="0"/>
          <p:nvPr/>
        </p:nvPicPr>
        <p:blipFill rotWithShape="1">
          <a:blip r:embed="rId3">
            <a:alphaModFix amt="23000"/>
          </a:blip>
          <a:srcRect/>
          <a:stretch/>
        </p:blipFill>
        <p:spPr>
          <a:xfrm>
            <a:off x="7914576" y="4686300"/>
            <a:ext cx="1104750" cy="34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7"/>
          <p:cNvSpPr txBox="1"/>
          <p:nvPr/>
        </p:nvSpPr>
        <p:spPr>
          <a:xfrm>
            <a:off x="3170025" y="1543475"/>
            <a:ext cx="2436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 dirty="0">
                <a:solidFill>
                  <a:srgbClr val="9C2B2B"/>
                </a:solidFill>
                <a:latin typeface="Roboto"/>
                <a:ea typeface="Roboto"/>
                <a:cs typeface="Roboto"/>
                <a:sym typeface="Roboto"/>
              </a:rPr>
              <a:t> Program </a:t>
            </a:r>
            <a:r>
              <a:rPr lang="en" sz="1800" b="1" dirty="0">
                <a:solidFill>
                  <a:srgbClr val="9C2B2B"/>
                </a:solidFill>
                <a:latin typeface="Roboto"/>
                <a:ea typeface="Roboto"/>
                <a:cs typeface="Roboto"/>
                <a:sym typeface="Roboto"/>
              </a:rPr>
              <a:t>Participants </a:t>
            </a:r>
            <a:endParaRPr sz="1800" b="1" i="0" u="none" strike="noStrike" cap="none" dirty="0">
              <a:solidFill>
                <a:srgbClr val="9C2B2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7"/>
          <p:cNvSpPr txBox="1"/>
          <p:nvPr/>
        </p:nvSpPr>
        <p:spPr>
          <a:xfrm>
            <a:off x="6290202" y="587075"/>
            <a:ext cx="22068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6400" b="1" dirty="0">
                <a:solidFill>
                  <a:srgbClr val="920000"/>
                </a:solidFill>
                <a:latin typeface="Roboto"/>
                <a:ea typeface="Roboto"/>
                <a:cs typeface="Roboto"/>
                <a:sym typeface="Roboto"/>
              </a:rPr>
              <a:t>90%</a:t>
            </a:r>
            <a:endParaRPr sz="6400" b="1" i="0" u="none" strike="noStrike" cap="none" dirty="0">
              <a:solidFill>
                <a:srgbClr val="92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7"/>
          <p:cNvSpPr txBox="1"/>
          <p:nvPr/>
        </p:nvSpPr>
        <p:spPr>
          <a:xfrm>
            <a:off x="6314350" y="1554950"/>
            <a:ext cx="2158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9C2B2B"/>
                </a:solidFill>
                <a:latin typeface="Roboto"/>
                <a:ea typeface="Roboto"/>
                <a:cs typeface="Roboto"/>
                <a:sym typeface="Roboto"/>
              </a:rPr>
              <a:t>Program Completion</a:t>
            </a:r>
            <a:endParaRPr dirty="0"/>
          </a:p>
        </p:txBody>
      </p:sp>
      <p:sp>
        <p:nvSpPr>
          <p:cNvPr id="120" name="Google Shape;120;p7"/>
          <p:cNvSpPr txBox="1"/>
          <p:nvPr/>
        </p:nvSpPr>
        <p:spPr>
          <a:xfrm>
            <a:off x="3424277" y="2478950"/>
            <a:ext cx="22068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6400" b="1" dirty="0">
                <a:solidFill>
                  <a:srgbClr val="920000"/>
                </a:solidFill>
                <a:latin typeface="Roboto"/>
                <a:ea typeface="Roboto"/>
                <a:cs typeface="Roboto"/>
                <a:sym typeface="Roboto"/>
              </a:rPr>
              <a:t>75%</a:t>
            </a:r>
            <a:endParaRPr sz="6400" b="1" i="0" u="none" strike="noStrike" cap="none" dirty="0">
              <a:solidFill>
                <a:srgbClr val="92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7"/>
          <p:cNvSpPr txBox="1"/>
          <p:nvPr/>
        </p:nvSpPr>
        <p:spPr>
          <a:xfrm>
            <a:off x="3448425" y="3446825"/>
            <a:ext cx="21585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9C2B2B"/>
                </a:solidFill>
                <a:latin typeface="Roboto"/>
                <a:ea typeface="Roboto"/>
                <a:cs typeface="Roboto"/>
                <a:sym typeface="Roboto"/>
              </a:rPr>
              <a:t>Registered Apprenticeship Placement</a:t>
            </a:r>
            <a:endParaRPr dirty="0"/>
          </a:p>
        </p:txBody>
      </p:sp>
      <p:sp>
        <p:nvSpPr>
          <p:cNvPr id="122" name="Google Shape;122;p7"/>
          <p:cNvSpPr txBox="1"/>
          <p:nvPr/>
        </p:nvSpPr>
        <p:spPr>
          <a:xfrm>
            <a:off x="6290202" y="2478938"/>
            <a:ext cx="22068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6400" b="1" dirty="0">
                <a:solidFill>
                  <a:srgbClr val="920000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6400" b="1" i="0" u="none" strike="noStrike" cap="none" dirty="0">
              <a:solidFill>
                <a:srgbClr val="92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7"/>
          <p:cNvSpPr txBox="1"/>
          <p:nvPr/>
        </p:nvSpPr>
        <p:spPr>
          <a:xfrm>
            <a:off x="6314350" y="3446813"/>
            <a:ext cx="2158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9C2B2B"/>
                </a:solidFill>
                <a:latin typeface="Roboto"/>
                <a:ea typeface="Roboto"/>
                <a:cs typeface="Roboto"/>
                <a:sym typeface="Roboto"/>
              </a:rPr>
              <a:t>Six-month Retention Rate </a:t>
            </a:r>
            <a:endParaRPr dirty="0"/>
          </a:p>
        </p:txBody>
      </p:sp>
      <p:cxnSp>
        <p:nvCxnSpPr>
          <p:cNvPr id="124" name="Google Shape;124;p7"/>
          <p:cNvCxnSpPr/>
          <p:nvPr/>
        </p:nvCxnSpPr>
        <p:spPr>
          <a:xfrm>
            <a:off x="3260925" y="2395905"/>
            <a:ext cx="5321100" cy="0"/>
          </a:xfrm>
          <a:prstGeom prst="straightConnector1">
            <a:avLst/>
          </a:prstGeom>
          <a:noFill/>
          <a:ln w="19050" cap="flat" cmpd="sng">
            <a:solidFill>
              <a:srgbClr val="EFDAD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7"/>
          <p:cNvCxnSpPr>
            <a:cxnSpLocks/>
          </p:cNvCxnSpPr>
          <p:nvPr/>
        </p:nvCxnSpPr>
        <p:spPr>
          <a:xfrm>
            <a:off x="5921475" y="1115153"/>
            <a:ext cx="0" cy="2727569"/>
          </a:xfrm>
          <a:prstGeom prst="straightConnector1">
            <a:avLst/>
          </a:prstGeom>
          <a:noFill/>
          <a:ln w="19050" cap="flat" cmpd="sng">
            <a:solidFill>
              <a:srgbClr val="EFDADA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/>
          <p:nvPr/>
        </p:nvSpPr>
        <p:spPr>
          <a:xfrm>
            <a:off x="-272378" y="2357581"/>
            <a:ext cx="9579900" cy="37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0"/>
          <p:cNvSpPr/>
          <p:nvPr/>
        </p:nvSpPr>
        <p:spPr>
          <a:xfrm>
            <a:off x="6810700" y="1945975"/>
            <a:ext cx="989100" cy="817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0"/>
          <p:cNvSpPr/>
          <p:nvPr/>
        </p:nvSpPr>
        <p:spPr>
          <a:xfrm>
            <a:off x="4844950" y="2231575"/>
            <a:ext cx="881400" cy="817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0"/>
          <p:cNvSpPr/>
          <p:nvPr/>
        </p:nvSpPr>
        <p:spPr>
          <a:xfrm>
            <a:off x="2972050" y="1982425"/>
            <a:ext cx="881400" cy="817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/>
          <p:nvPr/>
        </p:nvSpPr>
        <p:spPr>
          <a:xfrm>
            <a:off x="1143462" y="1982425"/>
            <a:ext cx="881400" cy="817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0"/>
          <p:cNvSpPr/>
          <p:nvPr/>
        </p:nvSpPr>
        <p:spPr>
          <a:xfrm>
            <a:off x="0" y="-5200"/>
            <a:ext cx="9144000" cy="817500"/>
          </a:xfrm>
          <a:prstGeom prst="rect">
            <a:avLst/>
          </a:prstGeom>
          <a:solidFill>
            <a:srgbClr val="E6B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311700" y="181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PROGRAM TIMELINE</a:t>
            </a:r>
            <a:endParaRPr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672" y="1943820"/>
            <a:ext cx="811900" cy="8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8662" y="1952038"/>
            <a:ext cx="811900" cy="8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 descr="Construction worker male with solid fill"/>
          <p:cNvPicPr preferRelativeResize="0"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898820" y="1930129"/>
            <a:ext cx="811900" cy="8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731901" y="1536570"/>
            <a:ext cx="1647350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March 20, 2023</a:t>
            </a:r>
            <a:endParaRPr sz="15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4554250" y="1530475"/>
            <a:ext cx="1462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July 2023 </a:t>
            </a:r>
            <a:endParaRPr sz="15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6162187" y="1532431"/>
            <a:ext cx="2286125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July 2025 - 2026</a:t>
            </a:r>
            <a:endParaRPr sz="15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731900" y="2806525"/>
            <a:ext cx="16854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latin typeface="Roboto"/>
                <a:ea typeface="Roboto"/>
                <a:cs typeface="Roboto"/>
                <a:sym typeface="Roboto"/>
              </a:rPr>
              <a:t>Letter of Intent Due (optional)</a:t>
            </a:r>
          </a:p>
        </p:txBody>
      </p:sp>
      <p:sp>
        <p:nvSpPr>
          <p:cNvPr id="128" name="Google Shape;128;p20"/>
          <p:cNvSpPr txBox="1"/>
          <p:nvPr/>
        </p:nvSpPr>
        <p:spPr>
          <a:xfrm>
            <a:off x="2628152" y="2799925"/>
            <a:ext cx="16251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dirty="0"/>
              <a:t>Applications Due</a:t>
            </a:r>
            <a:endParaRPr sz="1500" b="1" dirty="0"/>
          </a:p>
        </p:txBody>
      </p:sp>
      <p:sp>
        <p:nvSpPr>
          <p:cNvPr id="131" name="Google Shape;131;p20"/>
          <p:cNvSpPr txBox="1"/>
          <p:nvPr/>
        </p:nvSpPr>
        <p:spPr>
          <a:xfrm>
            <a:off x="6349875" y="2806525"/>
            <a:ext cx="1882800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Programs End &amp;</a:t>
            </a:r>
            <a:b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Evaluation  Conducted</a:t>
            </a:r>
            <a:endParaRPr sz="15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Handshake with solid fill">
            <a:extLst>
              <a:ext uri="{FF2B5EF4-FFF2-40B4-BE49-F238E27FC236}">
                <a16:creationId xmlns:a16="http://schemas.microsoft.com/office/drawing/2014/main" id="{17B38FBE-D7C8-7FA5-E4D1-D435A7C275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760565" y="1805074"/>
            <a:ext cx="1142813" cy="1142813"/>
          </a:xfrm>
          <a:prstGeom prst="rect">
            <a:avLst/>
          </a:prstGeom>
        </p:spPr>
      </p:pic>
      <p:sp>
        <p:nvSpPr>
          <p:cNvPr id="4" name="Google Shape;123;p20">
            <a:extLst>
              <a:ext uri="{FF2B5EF4-FFF2-40B4-BE49-F238E27FC236}">
                <a16:creationId xmlns:a16="http://schemas.microsoft.com/office/drawing/2014/main" id="{A615F01D-FA7E-D2D4-C6D0-3F786B472FA9}"/>
              </a:ext>
            </a:extLst>
          </p:cNvPr>
          <p:cNvSpPr txBox="1"/>
          <p:nvPr/>
        </p:nvSpPr>
        <p:spPr>
          <a:xfrm>
            <a:off x="2706312" y="1537569"/>
            <a:ext cx="1462800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Apr. 14, 2023 </a:t>
            </a:r>
            <a:endParaRPr sz="15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Google Shape;131;p20">
            <a:extLst>
              <a:ext uri="{FF2B5EF4-FFF2-40B4-BE49-F238E27FC236}">
                <a16:creationId xmlns:a16="http://schemas.microsoft.com/office/drawing/2014/main" id="{ADE2DD42-CE05-4A30-BD18-F207741437D5}"/>
              </a:ext>
            </a:extLst>
          </p:cNvPr>
          <p:cNvSpPr txBox="1"/>
          <p:nvPr/>
        </p:nvSpPr>
        <p:spPr>
          <a:xfrm>
            <a:off x="4469117" y="2794559"/>
            <a:ext cx="163455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Programs Launch</a:t>
            </a:r>
            <a:endParaRPr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557</Words>
  <Application>Microsoft Office PowerPoint</Application>
  <PresentationFormat>On-screen Show (16:9)</PresentationFormat>
  <Paragraphs>74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Roboto</vt:lpstr>
      <vt:lpstr>Arial</vt:lpstr>
      <vt:lpstr>Twentieth Century</vt:lpstr>
      <vt:lpstr>Roboto Light</vt:lpstr>
      <vt:lpstr>Calibri</vt:lpstr>
      <vt:lpstr>Simple Light</vt:lpstr>
      <vt:lpstr>  Pre-Apprenticeship Program  </vt:lpstr>
      <vt:lpstr>THEORY OF CHANGE</vt:lpstr>
      <vt:lpstr>PROGRAM  REQUIREMENTS</vt:lpstr>
      <vt:lpstr>PROGRAM COMPONENTS </vt:lpstr>
      <vt:lpstr>STIPENDS &amp; EMERGENCY FUND</vt:lpstr>
      <vt:lpstr>PROGRAM ECOSYSTEM</vt:lpstr>
      <vt:lpstr>PROGRAM GOALS</vt:lpstr>
      <vt:lpstr>PROGRAM  OUTPUTS</vt:lpstr>
      <vt:lpstr>PROGRAM TIMELINE</vt:lpstr>
      <vt:lpstr>APPLICATION CHECKLIST</vt:lpstr>
      <vt:lpstr>QUESTIONS &amp;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Pre-Apprenticeship Program  </dc:title>
  <dc:creator>Jayla Lundstrom</dc:creator>
  <cp:lastModifiedBy>Jayla Lundstrom</cp:lastModifiedBy>
  <cp:revision>12</cp:revision>
  <dcterms:modified xsi:type="dcterms:W3CDTF">2023-03-22T17:51:44Z</dcterms:modified>
</cp:coreProperties>
</file>